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4"/>
  </p:sldMasterIdLst>
  <p:notesMasterIdLst>
    <p:notesMasterId r:id="rId18"/>
  </p:notesMasterIdLst>
  <p:handoutMasterIdLst>
    <p:handoutMasterId r:id="rId19"/>
  </p:handoutMasterIdLst>
  <p:sldIdLst>
    <p:sldId id="1585" r:id="rId5"/>
    <p:sldId id="1690" r:id="rId6"/>
    <p:sldId id="1695" r:id="rId7"/>
    <p:sldId id="1693" r:id="rId8"/>
    <p:sldId id="1696" r:id="rId9"/>
    <p:sldId id="1694" r:id="rId10"/>
    <p:sldId id="1672" r:id="rId11"/>
    <p:sldId id="1691" r:id="rId12"/>
    <p:sldId id="1692" r:id="rId13"/>
    <p:sldId id="1619" r:id="rId14"/>
    <p:sldId id="1620" r:id="rId15"/>
    <p:sldId id="1621" r:id="rId16"/>
    <p:sldId id="1616" r:id="rId1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copyright" id="{0C5DE3EB-0D5B-444F-B82C-AABDAE00D4D0}">
          <p14:sldIdLst>
            <p14:sldId id="1585"/>
            <p14:sldId id="1690"/>
          </p14:sldIdLst>
        </p14:section>
        <p14:section name="Summary Section" id="{7D4DA7F9-369D-4B2F-9E94-042B6DE8971A}">
          <p14:sldIdLst>
            <p14:sldId id="1695"/>
          </p14:sldIdLst>
        </p14:section>
        <p14:section name="Learning objective 1: Introduction to the training" id="{27F8CA11-AF19-437A-A2E1-15B9A33178DF}">
          <p14:sldIdLst>
            <p14:sldId id="1693"/>
            <p14:sldId id="1696"/>
            <p14:sldId id="1694"/>
          </p14:sldIdLst>
        </p14:section>
        <p14:section name="Learning objective 2: SDN and its benefits" id="{1B61424F-2142-4329-94A0-0A3E375C0B38}">
          <p14:sldIdLst>
            <p14:sldId id="1672"/>
            <p14:sldId id="1691"/>
            <p14:sldId id="1692"/>
            <p14:sldId id="1619"/>
            <p14:sldId id="1620"/>
            <p14:sldId id="1621"/>
            <p14:sldId id="161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2364" autoAdjust="0"/>
  </p:normalViewPr>
  <p:slideViewPr>
    <p:cSldViewPr snapToGrid="0">
      <p:cViewPr varScale="1">
        <p:scale>
          <a:sx n="80" d="100"/>
          <a:sy n="80" d="100"/>
        </p:scale>
        <p:origin x="1794" y="6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2853" y="6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Rudell" userId="a6a797f7-0d73-4a8f-a2bd-1d3c9ee13858" providerId="ADAL" clId="{17F3DFC4-28CB-4F43-8A02-60B0278CDC87}"/>
    <pc:docChg chg="modSld sldOrd">
      <pc:chgData name="Adam Rudell" userId="a6a797f7-0d73-4a8f-a2bd-1d3c9ee13858" providerId="ADAL" clId="{17F3DFC4-28CB-4F43-8A02-60B0278CDC87}" dt="2024-03-08T14:31:16.534" v="1"/>
      <pc:docMkLst>
        <pc:docMk/>
      </pc:docMkLst>
      <pc:sldChg chg="ord">
        <pc:chgData name="Adam Rudell" userId="a6a797f7-0d73-4a8f-a2bd-1d3c9ee13858" providerId="ADAL" clId="{17F3DFC4-28CB-4F43-8A02-60B0278CDC87}" dt="2024-03-08T14:31:16.534" v="1"/>
        <pc:sldMkLst>
          <pc:docMk/>
          <pc:sldMk cId="1506781693" sldId="167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82795F-BE50-5D99-706C-033329494C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B57C795-A1D7-840D-606D-433A41909D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1EE5DE-BF03-447E-8047-F7C82A77AED3}" type="datetimeFigureOut">
              <a:rPr lang="en-US" smtClean="0"/>
              <a:t>3/8/2024</a:t>
            </a:fld>
            <a:endParaRPr lang="en-US"/>
          </a:p>
        </p:txBody>
      </p:sp>
      <p:sp>
        <p:nvSpPr>
          <p:cNvPr id="4" name="Footer Placeholder 3">
            <a:extLst>
              <a:ext uri="{FF2B5EF4-FFF2-40B4-BE49-F238E27FC236}">
                <a16:creationId xmlns:a16="http://schemas.microsoft.com/office/drawing/2014/main" id="{A3CA1BD4-2282-D3D4-2BBA-982157E807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4092DF0-8BB3-1576-0283-DAB5F1D060D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D3AFA5-1167-494A-B524-3274C1727F40}" type="slidenum">
              <a:rPr lang="en-US" smtClean="0"/>
              <a:t>‹#›</a:t>
            </a:fld>
            <a:endParaRPr lang="en-US"/>
          </a:p>
        </p:txBody>
      </p:sp>
    </p:spTree>
    <p:extLst>
      <p:ext uri="{BB962C8B-B14F-4D97-AF65-F5344CB8AC3E}">
        <p14:creationId xmlns:p14="http://schemas.microsoft.com/office/powerpoint/2010/main" val="3493545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603504-5C28-4E56-8F9A-A01F373DCD7A}" type="datetimeFigureOut">
              <a:rPr lang="en-US" smtClean="0"/>
              <a:t>3/8/2024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F7AC0D-4DA2-4375-97B4-D12F55227CF8}" type="slidenum">
              <a:rPr lang="en-US" smtClean="0"/>
              <a:t>‹#›</a:t>
            </a:fld>
            <a:endParaRPr lang="en-US"/>
          </a:p>
        </p:txBody>
      </p:sp>
    </p:spTree>
    <p:extLst>
      <p:ext uri="{BB962C8B-B14F-4D97-AF65-F5344CB8AC3E}">
        <p14:creationId xmlns:p14="http://schemas.microsoft.com/office/powerpoint/2010/main" val="2697030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microsoft.com/en-us/azure-stack/hci/concepts/software-load-balancer"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learn.microsoft.com/en-us/windows-server/remote/remote-access/bgp/border-gateway-protocol-bgp"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earn.microsoft.com/en-us/windows-server/remote/remote-access/ras-gateway/gre-tunneling-windows-server"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learn.microsoft.com/en-us/windows-server/remote/remote-access/bgp/border-gateway-protocol-bgp"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microsoft.com/en-us/windows-server/virtualization/hyper-v-virtual-switch/hyper-v-virtual-switch"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learn.microsoft.com/en-us/windows-server/networking/sdn/technologies/network-function-virtualization/ras-gateway-for-sdn" TargetMode="External"/><Relationship Id="rId5" Type="http://schemas.openxmlformats.org/officeDocument/2006/relationships/hyperlink" Target="https://learn.microsoft.com/en-us/windows-server/networking/sdn/technologies/network-function-virtualization/software-load-balancing-for-sdn" TargetMode="External"/><Relationship Id="rId4" Type="http://schemas.openxmlformats.org/officeDocument/2006/relationships/hyperlink" Target="https://learn.microsoft.com/en-us/windows-server/networking/sdn/technologies/hyper-v-network-virtualization/hyper-v-network-virtualization"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en-us/windows-server/networking/sdn/technologies/Software-Defined-Networking-Technologies#network-controller"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learn.microsoft.com/en-us/azure-stack/hci/deploy/sdn-wizard" TargetMode="External"/><Relationship Id="rId4" Type="http://schemas.openxmlformats.org/officeDocument/2006/relationships/hyperlink" Target="https://learn.microsoft.com/en-us/azure-stack/hci/manage/sdn-expres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Software Defined Networking training!</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3/8/2024 8:31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19229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effectLst/>
                <a:latin typeface="Segoe UI" panose="020B0502040204020203" pitchFamily="34" charset="0"/>
                <a:hlinkClick r:id="rId3"/>
              </a:rPr>
              <a:t>Software Load Balancer</a:t>
            </a:r>
            <a:r>
              <a:rPr lang="en-US" b="0" i="0" dirty="0">
                <a:solidFill>
                  <a:srgbClr val="E6E6E6"/>
                </a:solidFill>
                <a:effectLst/>
                <a:latin typeface="Segoe UI" panose="020B0502040204020203" pitchFamily="34" charset="0"/>
              </a:rPr>
              <a:t> (SLB) can be used to evenly distribute customer network traffic among multiple VMs. It enables multiple servers to host the same workload, providing high availability and scalability. SLB uses </a:t>
            </a:r>
            <a:r>
              <a:rPr lang="en-US" b="0" i="0" u="none" strike="noStrike" dirty="0">
                <a:effectLst/>
                <a:latin typeface="Segoe UI" panose="020B0502040204020203" pitchFamily="34" charset="0"/>
                <a:hlinkClick r:id="rId4"/>
              </a:rPr>
              <a:t>Border Gateway Protocol</a:t>
            </a:r>
            <a:r>
              <a:rPr lang="en-US" b="0" i="0" dirty="0">
                <a:solidFill>
                  <a:srgbClr val="E6E6E6"/>
                </a:solidFill>
                <a:effectLst/>
                <a:latin typeface="Segoe UI" panose="020B0502040204020203" pitchFamily="34" charset="0"/>
              </a:rPr>
              <a:t> to advertise virtual IP addresses to the physical network.</a:t>
            </a:r>
            <a:endParaRPr lang="en-US" dirty="0"/>
          </a:p>
        </p:txBody>
      </p:sp>
      <p:sp>
        <p:nvSpPr>
          <p:cNvPr id="4" name="Slide Number Placeholder 3"/>
          <p:cNvSpPr>
            <a:spLocks noGrp="1"/>
          </p:cNvSpPr>
          <p:nvPr>
            <p:ph type="sldNum" sz="quarter" idx="5"/>
          </p:nvPr>
        </p:nvSpPr>
        <p:spPr/>
        <p:txBody>
          <a:bodyPr/>
          <a:lstStyle/>
          <a:p>
            <a:fld id="{3EF7AC0D-4DA2-4375-97B4-D12F55227CF8}" type="slidenum">
              <a:rPr lang="en-US" smtClean="0"/>
              <a:t>11</a:t>
            </a:fld>
            <a:endParaRPr lang="en-US"/>
          </a:p>
        </p:txBody>
      </p:sp>
    </p:spTree>
    <p:extLst>
      <p:ext uri="{BB962C8B-B14F-4D97-AF65-F5344CB8AC3E}">
        <p14:creationId xmlns:p14="http://schemas.microsoft.com/office/powerpoint/2010/main" val="1522242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Gateways are used for routing network traffic between a virtual network and another network, either local or remote. Gateways can be used to:</a:t>
            </a:r>
          </a:p>
          <a:p>
            <a:pPr algn="l">
              <a:buFont typeface="Arial" panose="020B0604020202020204" pitchFamily="34" charset="0"/>
              <a:buChar char="•"/>
            </a:pPr>
            <a:r>
              <a:rPr lang="en-US" b="0" i="0" dirty="0">
                <a:solidFill>
                  <a:srgbClr val="E6E6E6"/>
                </a:solidFill>
                <a:effectLst/>
                <a:latin typeface="Segoe UI" panose="020B0502040204020203" pitchFamily="34" charset="0"/>
              </a:rPr>
              <a:t>Create secure site-to-site IPsec connections between SDN virtual networks and external customer networks over the internet.</a:t>
            </a:r>
          </a:p>
          <a:p>
            <a:pPr algn="l">
              <a:buFont typeface="Arial" panose="020B0604020202020204" pitchFamily="34" charset="0"/>
              <a:buChar char="•"/>
            </a:pPr>
            <a:r>
              <a:rPr lang="en-US" b="0" i="0" dirty="0">
                <a:solidFill>
                  <a:srgbClr val="E6E6E6"/>
                </a:solidFill>
                <a:effectLst/>
                <a:latin typeface="Segoe UI" panose="020B0502040204020203" pitchFamily="34" charset="0"/>
              </a:rPr>
              <a:t>Create Generic Routing Encapsulation (GRE) connections between SDN virtual networks and external networks. The difference between site-to-site connections and GRE connections is that the latter is not an encrypted connection. For more information about GRE connectivity scenarios, see </a:t>
            </a:r>
            <a:r>
              <a:rPr lang="en-US" b="0" i="0" u="none" strike="noStrike" dirty="0">
                <a:solidFill>
                  <a:srgbClr val="E6E6E6"/>
                </a:solidFill>
                <a:effectLst/>
                <a:latin typeface="Segoe UI" panose="020B0502040204020203" pitchFamily="34" charset="0"/>
                <a:hlinkClick r:id="rId3"/>
              </a:rPr>
              <a:t>GRE Tunneling in Windows Server</a:t>
            </a:r>
            <a:r>
              <a:rPr lang="en-US" b="0" i="0" dirty="0">
                <a:solidFill>
                  <a:srgbClr val="E6E6E6"/>
                </a:solidFill>
                <a:effectLst/>
                <a:latin typeface="Segoe UI" panose="020B0502040204020203" pitchFamily="34" charset="0"/>
              </a:rPr>
              <a:t>.</a:t>
            </a:r>
          </a:p>
          <a:p>
            <a:pPr algn="l">
              <a:buFont typeface="Arial" panose="020B0604020202020204" pitchFamily="34" charset="0"/>
              <a:buChar char="•"/>
            </a:pPr>
            <a:r>
              <a:rPr lang="en-US" b="0" i="0" dirty="0">
                <a:solidFill>
                  <a:srgbClr val="E6E6E6"/>
                </a:solidFill>
                <a:effectLst/>
                <a:latin typeface="Segoe UI" panose="020B0502040204020203" pitchFamily="34" charset="0"/>
              </a:rPr>
              <a:t>Create Layer 3 connections between SDN virtual networks and external networks. In this case, the SDN gateway simply acts as a router between your virtual network and the external network.</a:t>
            </a:r>
          </a:p>
          <a:p>
            <a:pPr algn="l"/>
            <a:r>
              <a:rPr lang="en-US" b="0" i="0" dirty="0">
                <a:solidFill>
                  <a:srgbClr val="E6E6E6"/>
                </a:solidFill>
                <a:effectLst/>
                <a:latin typeface="Segoe UI" panose="020B0502040204020203" pitchFamily="34" charset="0"/>
              </a:rPr>
              <a:t>Gateways use </a:t>
            </a:r>
            <a:r>
              <a:rPr lang="en-US" b="0" i="0" u="none" strike="noStrike" dirty="0">
                <a:solidFill>
                  <a:srgbClr val="E6E6E6"/>
                </a:solidFill>
                <a:effectLst/>
                <a:latin typeface="Segoe UI" panose="020B0502040204020203" pitchFamily="34" charset="0"/>
                <a:hlinkClick r:id="rId4"/>
              </a:rPr>
              <a:t>Border Gateway Protocol</a:t>
            </a:r>
            <a:r>
              <a:rPr lang="en-US" b="0" i="0" dirty="0">
                <a:solidFill>
                  <a:srgbClr val="E6E6E6"/>
                </a:solidFill>
                <a:effectLst/>
                <a:latin typeface="Segoe UI" panose="020B0502040204020203" pitchFamily="34" charset="0"/>
              </a:rPr>
              <a:t> to advertise GRE endpoints and establish point-to-point connections. SDN deployment creates a default gateway pool that supports all connection types. Within this pool, you can specify how many gateways are reserved on standby in case an active gateway fails.</a:t>
            </a:r>
          </a:p>
          <a:p>
            <a:endParaRPr lang="en-US" dirty="0"/>
          </a:p>
        </p:txBody>
      </p:sp>
      <p:sp>
        <p:nvSpPr>
          <p:cNvPr id="4" name="Slide Number Placeholder 3"/>
          <p:cNvSpPr>
            <a:spLocks noGrp="1"/>
          </p:cNvSpPr>
          <p:nvPr>
            <p:ph type="sldNum" sz="quarter" idx="5"/>
          </p:nvPr>
        </p:nvSpPr>
        <p:spPr/>
        <p:txBody>
          <a:bodyPr/>
          <a:lstStyle/>
          <a:p>
            <a:fld id="{3EF7AC0D-4DA2-4375-97B4-D12F55227CF8}" type="slidenum">
              <a:rPr lang="en-US" smtClean="0"/>
              <a:t>12</a:t>
            </a:fld>
            <a:endParaRPr lang="en-US"/>
          </a:p>
        </p:txBody>
      </p:sp>
    </p:spTree>
    <p:extLst>
      <p:ext uri="{BB962C8B-B14F-4D97-AF65-F5344CB8AC3E}">
        <p14:creationId xmlns:p14="http://schemas.microsoft.com/office/powerpoint/2010/main" val="3388522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training is designed in a manner to build on top of each other as we move through the modules. Failing to complete labs or understanding concepts learned will impact the ability to understand future modules. </a:t>
            </a:r>
          </a:p>
        </p:txBody>
      </p:sp>
      <p:sp>
        <p:nvSpPr>
          <p:cNvPr id="4" name="Slide Number Placeholder 3"/>
          <p:cNvSpPr>
            <a:spLocks noGrp="1"/>
          </p:cNvSpPr>
          <p:nvPr>
            <p:ph type="sldNum" sz="quarter" idx="5"/>
          </p:nvPr>
        </p:nvSpPr>
        <p:spPr/>
        <p:txBody>
          <a:bodyPr/>
          <a:lstStyle/>
          <a:p>
            <a:fld id="{3EF7AC0D-4DA2-4375-97B4-D12F55227CF8}" type="slidenum">
              <a:rPr lang="en-US" smtClean="0"/>
              <a:t>13</a:t>
            </a:fld>
            <a:endParaRPr lang="en-US"/>
          </a:p>
        </p:txBody>
      </p:sp>
    </p:spTree>
    <p:extLst>
      <p:ext uri="{BB962C8B-B14F-4D97-AF65-F5344CB8AC3E}">
        <p14:creationId xmlns:p14="http://schemas.microsoft.com/office/powerpoint/2010/main" val="4102181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313C21-3316-4FFE-B47E-C6542EB6E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0238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3/8/2024 8:31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98940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7AC0D-4DA2-4375-97B4-D12F55227CF8}" type="slidenum">
              <a:rPr lang="en-US" smtClean="0"/>
              <a:t>5</a:t>
            </a:fld>
            <a:endParaRPr lang="en-US"/>
          </a:p>
        </p:txBody>
      </p:sp>
    </p:spTree>
    <p:extLst>
      <p:ext uri="{BB962C8B-B14F-4D97-AF65-F5344CB8AC3E}">
        <p14:creationId xmlns:p14="http://schemas.microsoft.com/office/powerpoint/2010/main" val="1697791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7AC0D-4DA2-4375-97B4-D12F55227CF8}" type="slidenum">
              <a:rPr lang="en-US" smtClean="0"/>
              <a:t>6</a:t>
            </a:fld>
            <a:endParaRPr lang="en-US"/>
          </a:p>
        </p:txBody>
      </p:sp>
    </p:spTree>
    <p:extLst>
      <p:ext uri="{BB962C8B-B14F-4D97-AF65-F5344CB8AC3E}">
        <p14:creationId xmlns:p14="http://schemas.microsoft.com/office/powerpoint/2010/main" val="1570818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3/8/2024 8:31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30847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Software defined networking (SDN) provides a way to centrally configure and manage networks and network services such as switching, routing, and load balancing in your data center. You can use SDN to dynamically create, secure, and connect your network to meet the evolving needs of your apps. Operating global-scale datacenter networks for services like Microsoft Azure, which efficiently performs tens of thousands of network changes every day, is possible only because of SDN.</a:t>
            </a:r>
          </a:p>
          <a:p>
            <a:pPr algn="l"/>
            <a:r>
              <a:rPr lang="en-US" b="0" i="0" dirty="0">
                <a:solidFill>
                  <a:srgbClr val="E6E6E6"/>
                </a:solidFill>
                <a:effectLst/>
                <a:latin typeface="Segoe UI" panose="020B0502040204020203" pitchFamily="34" charset="0"/>
              </a:rPr>
              <a:t>Virtual network elements such as </a:t>
            </a:r>
            <a:r>
              <a:rPr lang="en-US" b="0" i="0" u="none" strike="noStrike" dirty="0">
                <a:solidFill>
                  <a:srgbClr val="E6E6E6"/>
                </a:solidFill>
                <a:effectLst/>
                <a:latin typeface="Segoe UI" panose="020B0502040204020203" pitchFamily="34" charset="0"/>
                <a:hlinkClick r:id="rId3"/>
              </a:rPr>
              <a:t>Hyper-V Virtual Switch</a:t>
            </a:r>
            <a:r>
              <a:rPr lang="en-US" b="0" i="0" dirty="0">
                <a:solidFill>
                  <a:srgbClr val="E6E6E6"/>
                </a:solidFill>
                <a:effectLst/>
                <a:latin typeface="Segoe UI" panose="020B0502040204020203" pitchFamily="34" charset="0"/>
              </a:rPr>
              <a:t>, </a:t>
            </a:r>
            <a:r>
              <a:rPr lang="en-US" b="0" i="0" u="none" strike="noStrike" dirty="0">
                <a:solidFill>
                  <a:srgbClr val="E6E6E6"/>
                </a:solidFill>
                <a:effectLst/>
                <a:latin typeface="Segoe UI" panose="020B0502040204020203" pitchFamily="34" charset="0"/>
                <a:hlinkClick r:id="rId4"/>
              </a:rPr>
              <a:t>Hyper-V Network Virtualization</a:t>
            </a:r>
            <a:r>
              <a:rPr lang="en-US" b="0" i="0" dirty="0">
                <a:solidFill>
                  <a:srgbClr val="E6E6E6"/>
                </a:solidFill>
                <a:effectLst/>
                <a:latin typeface="Segoe UI" panose="020B0502040204020203" pitchFamily="34" charset="0"/>
              </a:rPr>
              <a:t>, </a:t>
            </a:r>
            <a:r>
              <a:rPr lang="en-US" b="0" i="0" u="none" strike="noStrike" dirty="0">
                <a:solidFill>
                  <a:srgbClr val="E6E6E6"/>
                </a:solidFill>
                <a:effectLst/>
                <a:latin typeface="Segoe UI" panose="020B0502040204020203" pitchFamily="34" charset="0"/>
                <a:hlinkClick r:id="rId5"/>
              </a:rPr>
              <a:t>Software Load Balancing</a:t>
            </a:r>
            <a:r>
              <a:rPr lang="en-US" b="0" i="0" dirty="0">
                <a:solidFill>
                  <a:srgbClr val="E6E6E6"/>
                </a:solidFill>
                <a:effectLst/>
                <a:latin typeface="Segoe UI" panose="020B0502040204020203" pitchFamily="34" charset="0"/>
              </a:rPr>
              <a:t>, and </a:t>
            </a:r>
            <a:r>
              <a:rPr lang="en-US" b="0" i="0" u="none" strike="noStrike" dirty="0">
                <a:solidFill>
                  <a:srgbClr val="E6E6E6"/>
                </a:solidFill>
                <a:effectLst/>
                <a:latin typeface="Segoe UI" panose="020B0502040204020203" pitchFamily="34" charset="0"/>
                <a:hlinkClick r:id="rId6"/>
              </a:rPr>
              <a:t>RAS Gateway</a:t>
            </a:r>
            <a:r>
              <a:rPr lang="en-US" b="0" i="0" dirty="0">
                <a:solidFill>
                  <a:srgbClr val="E6E6E6"/>
                </a:solidFill>
                <a:effectLst/>
                <a:latin typeface="Segoe UI" panose="020B0502040204020203" pitchFamily="34" charset="0"/>
              </a:rPr>
              <a:t> are designed to be integral elements of your SDN infrastructure. You can also use your existing SDN-compatible devices to achieve deeper integration between your workloads running in virtual networks and the physical network.</a:t>
            </a:r>
          </a:p>
          <a:p>
            <a:pPr algn="l"/>
            <a:r>
              <a:rPr lang="en-US" b="0" i="0" dirty="0">
                <a:solidFill>
                  <a:srgbClr val="E6E6E6"/>
                </a:solidFill>
                <a:effectLst/>
                <a:latin typeface="Segoe UI" panose="020B0502040204020203" pitchFamily="34" charset="0"/>
              </a:rPr>
              <a:t>There are three major SDN components, and you can choose which you want to deploy: Network Controller, Software Load Balancer, and Gateway.</a:t>
            </a:r>
          </a:p>
          <a:p>
            <a:endParaRPr lang="en-US" dirty="0"/>
          </a:p>
        </p:txBody>
      </p:sp>
      <p:sp>
        <p:nvSpPr>
          <p:cNvPr id="4" name="Slide Number Placeholder 3"/>
          <p:cNvSpPr>
            <a:spLocks noGrp="1"/>
          </p:cNvSpPr>
          <p:nvPr>
            <p:ph type="sldNum" sz="quarter" idx="5"/>
          </p:nvPr>
        </p:nvSpPr>
        <p:spPr/>
        <p:txBody>
          <a:bodyPr/>
          <a:lstStyle/>
          <a:p>
            <a:fld id="{3EF7AC0D-4DA2-4375-97B4-D12F55227CF8}" type="slidenum">
              <a:rPr lang="en-US" smtClean="0"/>
              <a:t>8</a:t>
            </a:fld>
            <a:endParaRPr lang="en-US"/>
          </a:p>
        </p:txBody>
      </p:sp>
    </p:spTree>
    <p:extLst>
      <p:ext uri="{BB962C8B-B14F-4D97-AF65-F5344CB8AC3E}">
        <p14:creationId xmlns:p14="http://schemas.microsoft.com/office/powerpoint/2010/main" val="3559030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b="0" i="0" dirty="0">
                <a:solidFill>
                  <a:srgbClr val="161616"/>
                </a:solidFill>
                <a:effectLst/>
                <a:highlight>
                  <a:srgbClr val="FFFFFF"/>
                </a:highlight>
                <a:latin typeface="Segoe UI" panose="020B0502040204020203" pitchFamily="34" charset="0"/>
              </a:rPr>
              <a:t>SDN in Azure Stack HCI helps address challenges associated with traditional network infrastructures by increasing agility, improving security, and optimizing efficiency. It provides the following capabilities:</a:t>
            </a:r>
          </a:p>
          <a:p>
            <a:pPr algn="l">
              <a:buFont typeface="Arial" panose="020B0604020202020204" pitchFamily="34" charset="0"/>
              <a:buChar char="•"/>
            </a:pPr>
            <a:r>
              <a:rPr lang="en-US" sz="1200" b="0" i="0" dirty="0">
                <a:solidFill>
                  <a:srgbClr val="161616"/>
                </a:solidFill>
                <a:effectLst/>
                <a:highlight>
                  <a:srgbClr val="FFFFFF"/>
                </a:highlight>
                <a:latin typeface="Segoe UI" panose="020B0502040204020203" pitchFamily="34" charset="0"/>
              </a:rPr>
              <a:t>Abstracting network services. You can deploy and manage software-defined network services, abstracted from the underlying physical network.</a:t>
            </a:r>
          </a:p>
          <a:p>
            <a:pPr algn="l">
              <a:buFont typeface="Arial" panose="020B0604020202020204" pitchFamily="34" charset="0"/>
              <a:buChar char="•"/>
            </a:pPr>
            <a:r>
              <a:rPr lang="en-US" sz="1200" b="0" i="0" dirty="0">
                <a:solidFill>
                  <a:srgbClr val="161616"/>
                </a:solidFill>
                <a:effectLst/>
                <a:highlight>
                  <a:srgbClr val="FFFFFF"/>
                </a:highlight>
                <a:latin typeface="Segoe UI" panose="020B0502040204020203" pitchFamily="34" charset="0"/>
              </a:rPr>
              <a:t>Centralizing network policies. You can use network policies to centrally configure and control rules that govern traffic flow within and between virtual and physical networks. Implementing network policies enhances consistency and scalability as the volume of network services increases.</a:t>
            </a:r>
          </a:p>
          <a:p>
            <a:pPr algn="l">
              <a:buFont typeface="Arial" panose="020B0604020202020204" pitchFamily="34" charset="0"/>
              <a:buChar char="•"/>
            </a:pPr>
            <a:r>
              <a:rPr lang="en-US" sz="1200" b="0" i="0" dirty="0">
                <a:solidFill>
                  <a:srgbClr val="161616"/>
                </a:solidFill>
                <a:effectLst/>
                <a:highlight>
                  <a:srgbClr val="FFFFFF"/>
                </a:highlight>
                <a:latin typeface="Segoe UI" panose="020B0502040204020203" pitchFamily="34" charset="0"/>
              </a:rPr>
              <a:t>Centralizing network management. You can manage the virtualized network infrastructure by using PowerShell, Windows Admin Center, and Microsoft System Center Virtual Machine Manager (VMM).</a:t>
            </a:r>
          </a:p>
          <a:p>
            <a:endParaRPr lang="en-US" dirty="0"/>
          </a:p>
          <a:p>
            <a:r>
              <a:rPr lang="en-US" b="0" i="0" dirty="0">
                <a:solidFill>
                  <a:srgbClr val="161616"/>
                </a:solidFill>
                <a:effectLst/>
                <a:highlight>
                  <a:srgbClr val="FFFFFF"/>
                </a:highlight>
                <a:latin typeface="Segoe UI" panose="020B0502040204020203" pitchFamily="34" charset="0"/>
              </a:rPr>
              <a:t>These capabilities of Azure Stack HCI SDN are implemented by using Network Controller. Network Controller is a server role that provides a management interface that’s accessible via the Representational State Transfer (REST) Application Programming Interface (API). The interface is used for the deployment, management, configuration, monitoring, and troubleshooting of SDN infrastructure and network function virtualization-based services.</a:t>
            </a:r>
            <a:endParaRPr lang="en-US" dirty="0"/>
          </a:p>
        </p:txBody>
      </p:sp>
      <p:sp>
        <p:nvSpPr>
          <p:cNvPr id="4" name="Slide Number Placeholder 3"/>
          <p:cNvSpPr>
            <a:spLocks noGrp="1"/>
          </p:cNvSpPr>
          <p:nvPr>
            <p:ph type="sldNum" sz="quarter" idx="5"/>
          </p:nvPr>
        </p:nvSpPr>
        <p:spPr/>
        <p:txBody>
          <a:bodyPr/>
          <a:lstStyle/>
          <a:p>
            <a:fld id="{3EF7AC0D-4DA2-4375-97B4-D12F55227CF8}" type="slidenum">
              <a:rPr lang="en-US" smtClean="0"/>
              <a:t>9</a:t>
            </a:fld>
            <a:endParaRPr lang="en-US"/>
          </a:p>
        </p:txBody>
      </p:sp>
    </p:spTree>
    <p:extLst>
      <p:ext uri="{BB962C8B-B14F-4D97-AF65-F5344CB8AC3E}">
        <p14:creationId xmlns:p14="http://schemas.microsoft.com/office/powerpoint/2010/main" val="1586829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The </a:t>
            </a:r>
            <a:r>
              <a:rPr lang="en-US" b="0" i="0" u="none" strike="noStrike" dirty="0">
                <a:solidFill>
                  <a:srgbClr val="E6E6E6"/>
                </a:solidFill>
                <a:effectLst/>
                <a:latin typeface="Segoe UI" panose="020B0502040204020203" pitchFamily="34" charset="0"/>
                <a:hlinkClick r:id="rId3"/>
              </a:rPr>
              <a:t>Network Controller</a:t>
            </a:r>
            <a:r>
              <a:rPr lang="en-US" b="0" i="0" dirty="0">
                <a:solidFill>
                  <a:srgbClr val="E6E6E6"/>
                </a:solidFill>
                <a:effectLst/>
                <a:latin typeface="Segoe UI" panose="020B0502040204020203" pitchFamily="34" charset="0"/>
              </a:rPr>
              <a:t> provides a centralized, programmable point of automation to manage, configure, monitor, and troubleshoot virtual network infrastructure in your data center. It’s a highly scalable server role that uses Service Fabric to provide high availability. The Network Controller must be deployed on its own dedicated VMs.</a:t>
            </a:r>
          </a:p>
          <a:p>
            <a:pPr algn="l"/>
            <a:r>
              <a:rPr lang="en-US" b="0" i="0" dirty="0">
                <a:solidFill>
                  <a:srgbClr val="E6E6E6"/>
                </a:solidFill>
                <a:effectLst/>
                <a:latin typeface="Segoe UI" panose="020B0502040204020203" pitchFamily="34" charset="0"/>
              </a:rPr>
              <a:t>Deploying Network Controller enables the following functionalities:</a:t>
            </a:r>
          </a:p>
          <a:p>
            <a:pPr algn="l">
              <a:buFont typeface="Arial" panose="020B0604020202020204" pitchFamily="34" charset="0"/>
              <a:buChar char="•"/>
            </a:pPr>
            <a:r>
              <a:rPr lang="en-US" b="0" i="0" dirty="0">
                <a:solidFill>
                  <a:srgbClr val="E6E6E6"/>
                </a:solidFill>
                <a:effectLst/>
                <a:latin typeface="Segoe UI" panose="020B0502040204020203" pitchFamily="34" charset="0"/>
              </a:rPr>
              <a:t>Create and manage virtual networks and subnets. Connect virtual machines (VMs) to virtual subnets.</a:t>
            </a:r>
          </a:p>
          <a:p>
            <a:pPr algn="l">
              <a:buFont typeface="Arial" panose="020B0604020202020204" pitchFamily="34" charset="0"/>
              <a:buChar char="•"/>
            </a:pPr>
            <a:r>
              <a:rPr lang="en-US" b="0" i="0" dirty="0">
                <a:solidFill>
                  <a:srgbClr val="E6E6E6"/>
                </a:solidFill>
                <a:effectLst/>
                <a:latin typeface="Segoe UI" panose="020B0502040204020203" pitchFamily="34" charset="0"/>
              </a:rPr>
              <a:t>Configure and manage micro-segmentation for VMs connected to virtual networks or traditional VLAN-based networks.</a:t>
            </a:r>
          </a:p>
          <a:p>
            <a:pPr algn="l">
              <a:buFont typeface="Arial" panose="020B0604020202020204" pitchFamily="34" charset="0"/>
              <a:buChar char="•"/>
            </a:pPr>
            <a:r>
              <a:rPr lang="en-US" b="0" i="0" dirty="0">
                <a:solidFill>
                  <a:srgbClr val="E6E6E6"/>
                </a:solidFill>
                <a:effectLst/>
                <a:latin typeface="Segoe UI" panose="020B0502040204020203" pitchFamily="34" charset="0"/>
              </a:rPr>
              <a:t>Attach virtual appliances to your virtual networks.</a:t>
            </a:r>
          </a:p>
          <a:p>
            <a:pPr algn="l">
              <a:buFont typeface="Arial" panose="020B0604020202020204" pitchFamily="34" charset="0"/>
              <a:buChar char="•"/>
            </a:pPr>
            <a:r>
              <a:rPr lang="en-US" b="0" i="0" dirty="0">
                <a:solidFill>
                  <a:srgbClr val="E6E6E6"/>
                </a:solidFill>
                <a:effectLst/>
                <a:latin typeface="Segoe UI" panose="020B0502040204020203" pitchFamily="34" charset="0"/>
              </a:rPr>
              <a:t>Configure Quality of Service (QoS) policies for VMs attached to virtual networks or traditional VLAN-based networks.</a:t>
            </a:r>
          </a:p>
          <a:p>
            <a:pPr algn="l"/>
            <a:r>
              <a:rPr lang="en-US" b="0" i="0" dirty="0">
                <a:solidFill>
                  <a:srgbClr val="E6E6E6"/>
                </a:solidFill>
                <a:effectLst/>
                <a:latin typeface="Segoe UI" panose="020B0502040204020203" pitchFamily="34" charset="0"/>
              </a:rPr>
              <a:t>You have the option to </a:t>
            </a:r>
            <a:r>
              <a:rPr lang="en-US" b="0" i="0" u="none" strike="noStrike" dirty="0">
                <a:solidFill>
                  <a:srgbClr val="E6E6E6"/>
                </a:solidFill>
                <a:effectLst/>
                <a:latin typeface="Segoe UI" panose="020B0502040204020203" pitchFamily="34" charset="0"/>
                <a:hlinkClick r:id="rId4"/>
              </a:rPr>
              <a:t>deploy SDN Network Controller using SDN Express</a:t>
            </a:r>
            <a:r>
              <a:rPr lang="en-US" b="0" i="0" dirty="0">
                <a:solidFill>
                  <a:srgbClr val="E6E6E6"/>
                </a:solidFill>
                <a:effectLst/>
                <a:latin typeface="Segoe UI" panose="020B0502040204020203" pitchFamily="34" charset="0"/>
              </a:rPr>
              <a:t> PowerShell scripts, or </a:t>
            </a:r>
            <a:r>
              <a:rPr lang="en-US" b="0" i="0" u="none" strike="noStrike" dirty="0">
                <a:solidFill>
                  <a:srgbClr val="E6E6E6"/>
                </a:solidFill>
                <a:effectLst/>
                <a:latin typeface="Segoe UI" panose="020B0502040204020203" pitchFamily="34" charset="0"/>
                <a:hlinkClick r:id="rId5"/>
              </a:rPr>
              <a:t>deploy SDN Network Controller using Windows Admin Center</a:t>
            </a:r>
            <a:r>
              <a:rPr lang="en-US" b="0" i="0" dirty="0">
                <a:solidFill>
                  <a:srgbClr val="E6E6E6"/>
                </a:solidFill>
                <a:effectLst/>
                <a:latin typeface="Segoe UI" panose="020B0502040204020203" pitchFamily="34" charset="0"/>
              </a:rPr>
              <a:t> either during or after creating a cluster.</a:t>
            </a:r>
          </a:p>
          <a:p>
            <a:endParaRPr lang="en-US" dirty="0"/>
          </a:p>
        </p:txBody>
      </p:sp>
      <p:sp>
        <p:nvSpPr>
          <p:cNvPr id="4" name="Slide Number Placeholder 3"/>
          <p:cNvSpPr>
            <a:spLocks noGrp="1"/>
          </p:cNvSpPr>
          <p:nvPr>
            <p:ph type="sldNum" sz="quarter" idx="5"/>
          </p:nvPr>
        </p:nvSpPr>
        <p:spPr/>
        <p:txBody>
          <a:bodyPr/>
          <a:lstStyle/>
          <a:p>
            <a:fld id="{3EF7AC0D-4DA2-4375-97B4-D12F55227CF8}" type="slidenum">
              <a:rPr lang="en-US" smtClean="0"/>
              <a:t>10</a:t>
            </a:fld>
            <a:endParaRPr lang="en-US"/>
          </a:p>
        </p:txBody>
      </p:sp>
    </p:spTree>
    <p:extLst>
      <p:ext uri="{BB962C8B-B14F-4D97-AF65-F5344CB8AC3E}">
        <p14:creationId xmlns:p14="http://schemas.microsoft.com/office/powerpoint/2010/main" val="2243195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22.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bg1"/>
                </a:solidFill>
                <a:latin typeface="+mj-lt"/>
              </a:rPr>
              <a:t>Microsoft Azure</a:t>
            </a:r>
          </a:p>
        </p:txBody>
      </p:sp>
    </p:spTree>
    <p:extLst>
      <p:ext uri="{BB962C8B-B14F-4D97-AF65-F5344CB8AC3E}">
        <p14:creationId xmlns:p14="http://schemas.microsoft.com/office/powerpoint/2010/main" val="32280715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92925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6835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endParaRPr lang="en-US" dirty="0"/>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Tree>
    <p:extLst>
      <p:ext uri="{BB962C8B-B14F-4D97-AF65-F5344CB8AC3E}">
        <p14:creationId xmlns:p14="http://schemas.microsoft.com/office/powerpoint/2010/main" val="11000611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947295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132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18899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06945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524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51760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004156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5223055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66353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6090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36559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17429937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422496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923037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511464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136597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268377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049107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14067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7870439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6577917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4254308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891398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590474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857881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50833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350112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853913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956697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746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136413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637361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276701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3033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74931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362122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63461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6453540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7573613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7020397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6045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dirty="0"/>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436826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2768978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2086120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428845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3764891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747423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2670568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37502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46109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22478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98584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4376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dirty="0"/>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Quote author</a:t>
            </a:r>
          </a:p>
        </p:txBody>
      </p:sp>
    </p:spTree>
    <p:extLst>
      <p:ext uri="{BB962C8B-B14F-4D97-AF65-F5344CB8AC3E}">
        <p14:creationId xmlns:p14="http://schemas.microsoft.com/office/powerpoint/2010/main" val="2100850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630325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1693819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2686171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317039337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dirty="0"/>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dirty="0"/>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2608894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dirty="0"/>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dirty="0"/>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2257228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998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152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47239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02322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396530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1541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1189" r="15525" b="7567"/>
          <a:stretch/>
        </p:blipFill>
        <p:spPr>
          <a:xfrm>
            <a:off x="0" y="1"/>
            <a:ext cx="12192000" cy="6858973"/>
          </a:xfrm>
          <a:prstGeom prst="rect">
            <a:avLst/>
          </a:prstGeom>
        </p:spPr>
      </p:pic>
      <p:pic>
        <p:nvPicPr>
          <p:cNvPr id="10" name="MS logo gray - EMF"/>
          <p:cNvPicPr>
            <a:picLocks noChangeAspect="1"/>
          </p:cNvPicPr>
          <p:nvPr userDrawn="1"/>
        </p:nvPicPr>
        <p:blipFill>
          <a:blip r:embed="rId3"/>
          <a:stretch>
            <a:fillRect/>
          </a:stretch>
        </p:blipFill>
        <p:spPr bwMode="black">
          <a:xfrm>
            <a:off x="451633" y="470067"/>
            <a:ext cx="1423303" cy="304828"/>
          </a:xfrm>
          <a:prstGeom prst="rect">
            <a:avLst/>
          </a:prstGeom>
        </p:spPr>
      </p:pic>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274911" cy="1793104"/>
          </a:xfrm>
          <a:noFill/>
        </p:spPr>
        <p:txBody>
          <a:bodyPr lIns="146304" tIns="91440" rIns="146304" bIns="91440" anchor="t" anchorCtr="0"/>
          <a:lstStyle>
            <a:lvl1pPr>
              <a:defRPr sz="4704" spc="-98"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6">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269214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304716"/>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899774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6906084"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661615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8343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03159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7">
            <a:extLst>
              <a:ext uri="{96DAC541-7B7A-43D3-8B79-37D633B846F1}">
                <asvg:svgBlip xmlns:asvg="http://schemas.microsoft.com/office/drawing/2016/SVG/main" r:embed="rId7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10162469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 id="2147483708" r:id="rId33"/>
    <p:sldLayoutId id="2147483709" r:id="rId34"/>
    <p:sldLayoutId id="2147483710" r:id="rId35"/>
    <p:sldLayoutId id="2147483711" r:id="rId36"/>
    <p:sldLayoutId id="2147483712" r:id="rId37"/>
    <p:sldLayoutId id="2147483713" r:id="rId38"/>
    <p:sldLayoutId id="2147483714" r:id="rId39"/>
    <p:sldLayoutId id="2147483715" r:id="rId40"/>
    <p:sldLayoutId id="2147483716" r:id="rId41"/>
    <p:sldLayoutId id="2147483717" r:id="rId42"/>
    <p:sldLayoutId id="2147483718" r:id="rId43"/>
    <p:sldLayoutId id="2147483719" r:id="rId44"/>
    <p:sldLayoutId id="2147483720" r:id="rId45"/>
    <p:sldLayoutId id="2147483721" r:id="rId46"/>
    <p:sldLayoutId id="2147483722" r:id="rId47"/>
    <p:sldLayoutId id="2147483723" r:id="rId48"/>
    <p:sldLayoutId id="2147483724" r:id="rId49"/>
    <p:sldLayoutId id="2147483725" r:id="rId50"/>
    <p:sldLayoutId id="2147483726" r:id="rId51"/>
    <p:sldLayoutId id="2147483727" r:id="rId52"/>
    <p:sldLayoutId id="2147483728" r:id="rId53"/>
    <p:sldLayoutId id="2147483729" r:id="rId54"/>
    <p:sldLayoutId id="2147483730" r:id="rId55"/>
    <p:sldLayoutId id="2147483731" r:id="rId56"/>
    <p:sldLayoutId id="2147483732" r:id="rId57"/>
    <p:sldLayoutId id="2147483733" r:id="rId58"/>
    <p:sldLayoutId id="2147483734" r:id="rId59"/>
    <p:sldLayoutId id="2147483735" r:id="rId60"/>
    <p:sldLayoutId id="2147483736" r:id="rId61"/>
    <p:sldLayoutId id="2147483737" r:id="rId62"/>
    <p:sldLayoutId id="2147483738" r:id="rId63"/>
    <p:sldLayoutId id="2147483739" r:id="rId64"/>
    <p:sldLayoutId id="2147483740" r:id="rId65"/>
    <p:sldLayoutId id="2147483741" r:id="rId66"/>
    <p:sldLayoutId id="2147483742" r:id="rId67"/>
    <p:sldLayoutId id="2147483743" r:id="rId68"/>
    <p:sldLayoutId id="2147483744" r:id="rId69"/>
    <p:sldLayoutId id="2147483745" r:id="rId70"/>
    <p:sldLayoutId id="2147483746" r:id="rId71"/>
    <p:sldLayoutId id="2147483748" r:id="rId72"/>
    <p:sldLayoutId id="2147483672" r:id="rId73"/>
    <p:sldLayoutId id="2147483674" r:id="rId74"/>
    <p:sldLayoutId id="2147483749" r:id="rId75"/>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2.xml"/><Relationship Id="rId5" Type="http://schemas.openxmlformats.org/officeDocument/2006/relationships/slide" Target="slide7.xml"/><Relationship Id="rId4" Type="http://schemas.openxmlformats.org/officeDocument/2006/relationships/slide" Target="slide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2478280"/>
            <a:ext cx="11018520" cy="1093862"/>
          </a:xfrm>
        </p:spPr>
        <p:txBody>
          <a:bodyPr vert="horz" wrap="square" lIns="91440" tIns="45720" rIns="91440" bIns="45720" rtlCol="0" anchor="t" anchorCtr="0">
            <a:normAutofit/>
          </a:bodyPr>
          <a:lstStyle/>
          <a:p>
            <a:pPr>
              <a:lnSpc>
                <a:spcPct val="90000"/>
              </a:lnSpc>
            </a:pPr>
            <a:r>
              <a:rPr lang="en-US" sz="3300" spc="600"/>
              <a:t>Software Defined Networking (SDN) training</a:t>
            </a:r>
          </a:p>
        </p:txBody>
      </p:sp>
      <p:sp>
        <p:nvSpPr>
          <p:cNvPr id="3" name="Text Placeholder 2"/>
          <p:cNvSpPr>
            <a:spLocks noGrp="1"/>
          </p:cNvSpPr>
          <p:nvPr>
            <p:ph type="body" sz="quarter" idx="17"/>
          </p:nvPr>
        </p:nvSpPr>
        <p:spPr>
          <a:xfrm>
            <a:off x="588263" y="3747333"/>
            <a:ext cx="9072898" cy="739209"/>
          </a:xfrm>
        </p:spPr>
        <p:txBody>
          <a:bodyPr vert="horz" wrap="square" lIns="91440" tIns="45720" rIns="91440" bIns="45720" rtlCol="0" anchor="t">
            <a:normAutofit/>
          </a:bodyPr>
          <a:lstStyle/>
          <a:p>
            <a:pPr>
              <a:lnSpc>
                <a:spcPct val="90000"/>
              </a:lnSpc>
              <a:spcAft>
                <a:spcPts val="600"/>
              </a:spcAft>
            </a:pPr>
            <a:r>
              <a:rPr lang="en-US" sz="3000" dirty="0"/>
              <a:t>Module 0: Orientation and overview</a:t>
            </a:r>
          </a:p>
        </p:txBody>
      </p:sp>
    </p:spTree>
    <p:extLst>
      <p:ext uri="{BB962C8B-B14F-4D97-AF65-F5344CB8AC3E}">
        <p14:creationId xmlns:p14="http://schemas.microsoft.com/office/powerpoint/2010/main" val="9017772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FD9C3-CA3B-1B20-3A5E-83CDF6FFC391}"/>
              </a:ext>
            </a:extLst>
          </p:cNvPr>
          <p:cNvSpPr>
            <a:spLocks noGrp="1"/>
          </p:cNvSpPr>
          <p:nvPr>
            <p:ph type="title"/>
          </p:nvPr>
        </p:nvSpPr>
        <p:spPr/>
        <p:txBody>
          <a:bodyPr/>
          <a:lstStyle/>
          <a:p>
            <a:r>
              <a:rPr lang="en-US" dirty="0"/>
              <a:t>Network Controller overview</a:t>
            </a:r>
          </a:p>
        </p:txBody>
      </p:sp>
      <p:sp>
        <p:nvSpPr>
          <p:cNvPr id="3" name="Content Placeholder 2">
            <a:extLst>
              <a:ext uri="{FF2B5EF4-FFF2-40B4-BE49-F238E27FC236}">
                <a16:creationId xmlns:a16="http://schemas.microsoft.com/office/drawing/2014/main" id="{C0D3F4E7-EAC3-F21D-3874-9FD9A27D63E9}"/>
              </a:ext>
            </a:extLst>
          </p:cNvPr>
          <p:cNvSpPr>
            <a:spLocks noGrp="1"/>
          </p:cNvSpPr>
          <p:nvPr>
            <p:ph idx="1"/>
          </p:nvPr>
        </p:nvSpPr>
        <p:spPr/>
        <p:txBody>
          <a:bodyPr/>
          <a:lstStyle/>
          <a:p>
            <a:r>
              <a:rPr lang="en-US" dirty="0"/>
              <a:t>Provides centralized programmable point of automation</a:t>
            </a:r>
          </a:p>
          <a:p>
            <a:r>
              <a:rPr lang="en-US" dirty="0"/>
              <a:t>Responsible for managing, configuring, monitoring and troubleshooting the virtual network infrastructure</a:t>
            </a:r>
          </a:p>
          <a:p>
            <a:r>
              <a:rPr lang="en-US" dirty="0"/>
              <a:t>Highly scalable server role that leverages Service Fabric</a:t>
            </a:r>
          </a:p>
          <a:p>
            <a:r>
              <a:rPr lang="en-US" dirty="0"/>
              <a:t>Enables the following functionality:</a:t>
            </a:r>
          </a:p>
          <a:p>
            <a:pPr marL="560070" lvl="1" indent="-285750">
              <a:buFont typeface="Arial" panose="020B0604020202020204" pitchFamily="34" charset="0"/>
              <a:buChar char="•"/>
            </a:pPr>
            <a:r>
              <a:rPr lang="en-US" dirty="0"/>
              <a:t>Create and manage virtual networks and subnets</a:t>
            </a:r>
          </a:p>
          <a:p>
            <a:pPr marL="560070" lvl="1" indent="-285750">
              <a:buFont typeface="Arial" panose="020B0604020202020204" pitchFamily="34" charset="0"/>
              <a:buChar char="•"/>
            </a:pPr>
            <a:r>
              <a:rPr lang="en-US" dirty="0"/>
              <a:t>Configure Quality of Service (QoS) policies for VMs</a:t>
            </a:r>
          </a:p>
          <a:p>
            <a:pPr marL="560070" lvl="1" indent="-285750">
              <a:buFont typeface="Arial" panose="020B0604020202020204" pitchFamily="34" charset="0"/>
              <a:buChar char="•"/>
            </a:pPr>
            <a:r>
              <a:rPr lang="en-US" dirty="0"/>
              <a:t>Configure datacenter firewall policies for subnets and VMs</a:t>
            </a:r>
          </a:p>
          <a:p>
            <a:pPr marL="560070" lvl="1" indent="-285750">
              <a:buFont typeface="Arial" panose="020B0604020202020204" pitchFamily="34" charset="0"/>
              <a:buChar char="•"/>
            </a:pPr>
            <a:r>
              <a:rPr lang="en-US" dirty="0"/>
              <a:t>Configure load balancing for resources and workloads</a:t>
            </a:r>
          </a:p>
        </p:txBody>
      </p:sp>
    </p:spTree>
    <p:extLst>
      <p:ext uri="{BB962C8B-B14F-4D97-AF65-F5344CB8AC3E}">
        <p14:creationId xmlns:p14="http://schemas.microsoft.com/office/powerpoint/2010/main" val="2805523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2FB27-0D1F-9D22-6045-162610A6C697}"/>
              </a:ext>
            </a:extLst>
          </p:cNvPr>
          <p:cNvSpPr>
            <a:spLocks noGrp="1"/>
          </p:cNvSpPr>
          <p:nvPr>
            <p:ph type="title"/>
          </p:nvPr>
        </p:nvSpPr>
        <p:spPr/>
        <p:txBody>
          <a:bodyPr/>
          <a:lstStyle/>
          <a:p>
            <a:r>
              <a:rPr lang="en-US" dirty="0"/>
              <a:t>Software load balancer overview</a:t>
            </a:r>
          </a:p>
        </p:txBody>
      </p:sp>
      <p:sp>
        <p:nvSpPr>
          <p:cNvPr id="3" name="Content Placeholder 2">
            <a:extLst>
              <a:ext uri="{FF2B5EF4-FFF2-40B4-BE49-F238E27FC236}">
                <a16:creationId xmlns:a16="http://schemas.microsoft.com/office/drawing/2014/main" id="{DEF46165-542B-DC0B-33DC-8111476835B4}"/>
              </a:ext>
            </a:extLst>
          </p:cNvPr>
          <p:cNvSpPr>
            <a:spLocks noGrp="1"/>
          </p:cNvSpPr>
          <p:nvPr>
            <p:ph idx="1"/>
          </p:nvPr>
        </p:nvSpPr>
        <p:spPr/>
        <p:txBody>
          <a:bodyPr/>
          <a:lstStyle/>
          <a:p>
            <a:r>
              <a:rPr lang="en-US" dirty="0"/>
              <a:t>Used to evenly distribute customer traffic to multiple virtual machines</a:t>
            </a:r>
          </a:p>
          <a:p>
            <a:r>
              <a:rPr lang="en-US" dirty="0"/>
              <a:t>Can be used to create L3 forwarding for virtual machine to enable connectivity to and from physical and virtual layer</a:t>
            </a:r>
          </a:p>
          <a:p>
            <a:r>
              <a:rPr lang="en-US" dirty="0"/>
              <a:t>Leverages Border Gateway Protocol (BGP) for virtual IP address advertisement to physical network</a:t>
            </a:r>
          </a:p>
        </p:txBody>
      </p:sp>
    </p:spTree>
    <p:extLst>
      <p:ext uri="{BB962C8B-B14F-4D97-AF65-F5344CB8AC3E}">
        <p14:creationId xmlns:p14="http://schemas.microsoft.com/office/powerpoint/2010/main" val="1954708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8AB3-D675-3565-D3A0-4A367A447882}"/>
              </a:ext>
            </a:extLst>
          </p:cNvPr>
          <p:cNvSpPr>
            <a:spLocks noGrp="1"/>
          </p:cNvSpPr>
          <p:nvPr>
            <p:ph type="title"/>
          </p:nvPr>
        </p:nvSpPr>
        <p:spPr/>
        <p:txBody>
          <a:bodyPr/>
          <a:lstStyle/>
          <a:p>
            <a:r>
              <a:rPr lang="en-US" dirty="0"/>
              <a:t>Gateway overview</a:t>
            </a:r>
          </a:p>
        </p:txBody>
      </p:sp>
      <p:sp>
        <p:nvSpPr>
          <p:cNvPr id="3" name="Content Placeholder 2">
            <a:extLst>
              <a:ext uri="{FF2B5EF4-FFF2-40B4-BE49-F238E27FC236}">
                <a16:creationId xmlns:a16="http://schemas.microsoft.com/office/drawing/2014/main" id="{680D9553-B578-42F5-918B-DAA4387D64A0}"/>
              </a:ext>
            </a:extLst>
          </p:cNvPr>
          <p:cNvSpPr>
            <a:spLocks noGrp="1"/>
          </p:cNvSpPr>
          <p:nvPr>
            <p:ph idx="1"/>
          </p:nvPr>
        </p:nvSpPr>
        <p:spPr/>
        <p:txBody>
          <a:bodyPr/>
          <a:lstStyle/>
          <a:p>
            <a:r>
              <a:rPr lang="en-US" dirty="0"/>
              <a:t>Used for routing traffic between virtual network and another network (virtual or physical)</a:t>
            </a:r>
          </a:p>
          <a:p>
            <a:r>
              <a:rPr lang="en-US" dirty="0"/>
              <a:t>Gateway pools allow you to specify which gateways provide which services</a:t>
            </a:r>
          </a:p>
          <a:p>
            <a:r>
              <a:rPr lang="en-US" dirty="0"/>
              <a:t>Supports three unique connection types:</a:t>
            </a:r>
          </a:p>
          <a:p>
            <a:pPr marL="560070" lvl="1" indent="-285750">
              <a:buFont typeface="Arial" panose="020B0604020202020204" pitchFamily="34" charset="0"/>
              <a:buChar char="•"/>
            </a:pPr>
            <a:r>
              <a:rPr lang="en-US" dirty="0"/>
              <a:t>S2S </a:t>
            </a:r>
            <a:r>
              <a:rPr lang="en-US" dirty="0" err="1"/>
              <a:t>IPSec</a:t>
            </a:r>
            <a:endParaRPr lang="en-US" dirty="0"/>
          </a:p>
          <a:p>
            <a:pPr marL="560070" lvl="1" indent="-285750">
              <a:buFont typeface="Arial" panose="020B0604020202020204" pitchFamily="34" charset="0"/>
              <a:buChar char="•"/>
            </a:pPr>
            <a:r>
              <a:rPr lang="en-US" dirty="0"/>
              <a:t>S2S GRE</a:t>
            </a:r>
          </a:p>
          <a:p>
            <a:pPr marL="560070" lvl="1" indent="-285750">
              <a:buFont typeface="Arial" panose="020B0604020202020204" pitchFamily="34" charset="0"/>
              <a:buChar char="•"/>
            </a:pPr>
            <a:r>
              <a:rPr lang="en-US" dirty="0"/>
              <a:t>L3 Forwarding</a:t>
            </a:r>
          </a:p>
          <a:p>
            <a:pPr lvl="1"/>
            <a:endParaRPr lang="en-US" dirty="0"/>
          </a:p>
        </p:txBody>
      </p:sp>
    </p:spTree>
    <p:extLst>
      <p:ext uri="{BB962C8B-B14F-4D97-AF65-F5344CB8AC3E}">
        <p14:creationId xmlns:p14="http://schemas.microsoft.com/office/powerpoint/2010/main" val="3689965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F56B7-30E6-2A0D-3DB0-E88E69F32BCD}"/>
              </a:ext>
            </a:extLst>
          </p:cNvPr>
          <p:cNvSpPr>
            <a:spLocks noGrp="1"/>
          </p:cNvSpPr>
          <p:nvPr>
            <p:ph type="title"/>
          </p:nvPr>
        </p:nvSpPr>
        <p:spPr/>
        <p:txBody>
          <a:bodyPr>
            <a:normAutofit/>
          </a:bodyPr>
          <a:lstStyle/>
          <a:p>
            <a:r>
              <a:rPr lang="en-US" dirty="0"/>
              <a:t>Summary</a:t>
            </a:r>
          </a:p>
        </p:txBody>
      </p:sp>
      <p:sp>
        <p:nvSpPr>
          <p:cNvPr id="3" name="Content Placeholder 2">
            <a:extLst>
              <a:ext uri="{FF2B5EF4-FFF2-40B4-BE49-F238E27FC236}">
                <a16:creationId xmlns:a16="http://schemas.microsoft.com/office/drawing/2014/main" id="{8CB734A4-618D-602E-2504-E72B2763E70C}"/>
              </a:ext>
            </a:extLst>
          </p:cNvPr>
          <p:cNvSpPr>
            <a:spLocks noGrp="1"/>
          </p:cNvSpPr>
          <p:nvPr>
            <p:ph idx="1"/>
          </p:nvPr>
        </p:nvSpPr>
        <p:spPr>
          <a:xfrm>
            <a:off x="584200" y="1435099"/>
            <a:ext cx="11018838" cy="4448539"/>
          </a:xfrm>
        </p:spPr>
        <p:txBody>
          <a:bodyPr>
            <a:normAutofit/>
          </a:bodyPr>
          <a:lstStyle/>
          <a:p>
            <a:pPr marL="0" indent="0">
              <a:buNone/>
            </a:pPr>
            <a:r>
              <a:rPr lang="en-US" dirty="0"/>
              <a:t>In this module, you learned about:</a:t>
            </a:r>
          </a:p>
          <a:p>
            <a:r>
              <a:rPr lang="en-US" dirty="0"/>
              <a:t>Different modules in the SDN training</a:t>
            </a:r>
          </a:p>
          <a:p>
            <a:r>
              <a:rPr lang="en-US" dirty="0"/>
              <a:t>Overview of SDN and its key components</a:t>
            </a:r>
          </a:p>
          <a:p>
            <a:endParaRPr lang="en-US" dirty="0"/>
          </a:p>
          <a:p>
            <a:endParaRPr lang="en-US" dirty="0"/>
          </a:p>
          <a:p>
            <a:endParaRPr lang="en-US" dirty="0"/>
          </a:p>
        </p:txBody>
      </p:sp>
    </p:spTree>
    <p:extLst>
      <p:ext uri="{BB962C8B-B14F-4D97-AF65-F5344CB8AC3E}">
        <p14:creationId xmlns:p14="http://schemas.microsoft.com/office/powerpoint/2010/main" val="1448688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092A-C808-203C-22EE-E3785E1FC1B4}"/>
              </a:ext>
            </a:extLst>
          </p:cNvPr>
          <p:cNvSpPr>
            <a:spLocks noGrp="1"/>
          </p:cNvSpPr>
          <p:nvPr>
            <p:ph type="title"/>
          </p:nvPr>
        </p:nvSpPr>
        <p:spPr>
          <a:xfrm>
            <a:off x="584200" y="609601"/>
            <a:ext cx="10277283" cy="573740"/>
          </a:xfrm>
        </p:spPr>
        <p:txBody>
          <a:bodyPr/>
          <a:lstStyle/>
          <a:p>
            <a:r>
              <a:rPr lang="en-US" dirty="0"/>
              <a:t>Copyright and terms of use</a:t>
            </a:r>
          </a:p>
        </p:txBody>
      </p:sp>
      <p:sp>
        <p:nvSpPr>
          <p:cNvPr id="4" name="Content Placeholder 3">
            <a:extLst>
              <a:ext uri="{FF2B5EF4-FFF2-40B4-BE49-F238E27FC236}">
                <a16:creationId xmlns:a16="http://schemas.microsoft.com/office/drawing/2014/main" id="{5ACD4D7D-D3C8-F99D-1F1F-868C63D96B3B}"/>
              </a:ext>
            </a:extLst>
          </p:cNvPr>
          <p:cNvSpPr>
            <a:spLocks noGrp="1"/>
          </p:cNvSpPr>
          <p:nvPr>
            <p:ph idx="1"/>
          </p:nvPr>
        </p:nvSpPr>
        <p:spPr>
          <a:xfrm>
            <a:off x="584200" y="1435503"/>
            <a:ext cx="11018520" cy="4530471"/>
          </a:xfrm>
        </p:spPr>
        <p:txBody>
          <a:bodyPr/>
          <a:lstStyle/>
          <a:p>
            <a:pPr marL="0" indent="0">
              <a:buNone/>
            </a:pPr>
            <a:r>
              <a:rPr lang="en-US" sz="1600" b="1" dirty="0"/>
              <a:t>Copyright and trademarks</a:t>
            </a:r>
          </a:p>
          <a:p>
            <a:pPr marL="0" indent="0">
              <a:buNone/>
            </a:pPr>
            <a:r>
              <a:rPr lang="en-US" sz="1600" dirty="0"/>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endParaRPr lang="en-US" sz="1600" dirty="0"/>
          </a:p>
          <a:p>
            <a:pPr marL="0" indent="0">
              <a:buNone/>
            </a:pPr>
            <a:r>
              <a:rPr lang="en-US" sz="1600" dirty="0"/>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endParaRPr lang="en-US" sz="1600" dirty="0"/>
          </a:p>
          <a:p>
            <a:pPr marL="0" indent="0">
              <a:buNone/>
            </a:pPr>
            <a:r>
              <a:rPr lang="en-US" sz="1600" b="1" dirty="0"/>
              <a:t>Conditions and terms of use</a:t>
            </a:r>
          </a:p>
          <a:p>
            <a:pPr marL="0" indent="0">
              <a:buNone/>
            </a:pPr>
            <a:r>
              <a:rPr lang="en-US" sz="1600" dirty="0"/>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600" dirty="0"/>
          </a:p>
        </p:txBody>
      </p:sp>
    </p:spTree>
    <p:extLst>
      <p:ext uri="{BB962C8B-B14F-4D97-AF65-F5344CB8AC3E}">
        <p14:creationId xmlns:p14="http://schemas.microsoft.com/office/powerpoint/2010/main" val="3265446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F9FC2-DD69-9E34-1E6B-2F13B9B476C9}"/>
              </a:ext>
            </a:extLst>
          </p:cNvPr>
          <p:cNvSpPr>
            <a:spLocks noGrp="1"/>
          </p:cNvSpPr>
          <p:nvPr>
            <p:ph type="title"/>
          </p:nvPr>
        </p:nvSpPr>
        <p:spPr/>
        <p:txBody>
          <a:bodyPr/>
          <a:lstStyle/>
          <a:p>
            <a:r>
              <a:rPr lang="en-US" dirty="0"/>
              <a:t>Learning objectives</a:t>
            </a:r>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F0F253C0-BCCC-04E2-CD43-1A08674C1A21}"/>
                  </a:ext>
                </a:extLst>
              </p:cNvPr>
              <p:cNvGraphicFramePr>
                <a:graphicFrameLocks noChangeAspect="1"/>
              </p:cNvGraphicFramePr>
              <p:nvPr>
                <p:extLst>
                  <p:ext uri="{D42A27DB-BD31-4B8C-83A1-F6EECF244321}">
                    <p14:modId xmlns:p14="http://schemas.microsoft.com/office/powerpoint/2010/main" val="1310923176"/>
                  </p:ext>
                </p:extLst>
              </p:nvPr>
            </p:nvGraphicFramePr>
            <p:xfrm>
              <a:off x="704121" y="1986197"/>
              <a:ext cx="11018838" cy="2388433"/>
            </p:xfrm>
            <a:graphic>
              <a:graphicData uri="http://schemas.microsoft.com/office/powerpoint/2016/summaryzoom">
                <psuz:summaryZm>
                  <psuz:summaryZmObj sectionId="{27F8CA11-AF19-437A-A2E1-15B9A33178DF}" offsetFactorX="-16405" offsetFactorY="1421">
                    <psuz:zmPr id="{42E255D9-D3ED-406B-84E8-269191CC8360}" transitionDur="1000">
                      <p166:blipFill xmlns:p166="http://schemas.microsoft.com/office/powerpoint/2016/6/main">
                        <a:blip r:embed="rId2"/>
                        <a:stretch>
                          <a:fillRect/>
                        </a:stretch>
                      </p166:blipFill>
                      <p166:spPr xmlns:p166="http://schemas.microsoft.com/office/powerpoint/2016/6/main">
                        <a:xfrm>
                          <a:off x="989357" y="149968"/>
                          <a:ext cx="3821493" cy="2149590"/>
                        </a:xfrm>
                        <a:prstGeom prst="rect">
                          <a:avLst/>
                        </a:prstGeom>
                        <a:ln w="3175">
                          <a:solidFill>
                            <a:prstClr val="ltGray"/>
                          </a:solidFill>
                        </a:ln>
                      </p166:spPr>
                    </psuz:zmPr>
                  </psuz:summaryZmObj>
                  <psuz:summaryZmObj sectionId="{1B61424F-2142-4329-94A0-0A3E375C0B38}" offsetFactorX="-4951" offsetFactorY="530">
                    <psuz:zmPr id="{68CF5BF1-7176-4373-B8E3-D3B1D2714D63}" transitionDur="1000">
                      <p166:blipFill xmlns:p166="http://schemas.microsoft.com/office/powerpoint/2016/6/main">
                        <a:blip r:embed="rId3"/>
                        <a:stretch>
                          <a:fillRect/>
                        </a:stretch>
                      </p166:blipFill>
                      <p166:spPr xmlns:p166="http://schemas.microsoft.com/office/powerpoint/2016/6/main">
                        <a:xfrm>
                          <a:off x="5391870" y="130815"/>
                          <a:ext cx="3821493" cy="2149590"/>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F0F253C0-BCCC-04E2-CD43-1A08674C1A21}"/>
                  </a:ext>
                </a:extLst>
              </p:cNvPr>
              <p:cNvGrpSpPr>
                <a:grpSpLocks noGrp="1" noUngrp="1" noRot="1" noChangeAspect="1" noMove="1" noResize="1"/>
              </p:cNvGrpSpPr>
              <p:nvPr/>
            </p:nvGrpSpPr>
            <p:grpSpPr>
              <a:xfrm>
                <a:off x="704121" y="1986197"/>
                <a:ext cx="11018838" cy="2388433"/>
                <a:chOff x="704121" y="1986197"/>
                <a:chExt cx="11018838" cy="2388433"/>
              </a:xfrm>
            </p:grpSpPr>
            <p:pic>
              <p:nvPicPr>
                <p:cNvPr id="3" name="Picture 3">
                  <a:hlinkClick r:id="rId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693478" y="2136165"/>
                  <a:ext cx="3821493" cy="2149590"/>
                </a:xfrm>
                <a:prstGeom prst="rect">
                  <a:avLst/>
                </a:prstGeom>
                <a:ln w="3175">
                  <a:solidFill>
                    <a:prstClr val="ltGray"/>
                  </a:solidFill>
                </a:ln>
              </p:spPr>
            </p:pic>
            <p:pic>
              <p:nvPicPr>
                <p:cNvPr id="4" name="Picture 4">
                  <a:hlinkClick r:id="rId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095991" y="2117012"/>
                  <a:ext cx="3821493" cy="2149590"/>
                </a:xfrm>
                <a:prstGeom prst="rect">
                  <a:avLst/>
                </a:prstGeom>
                <a:ln w="3175">
                  <a:solidFill>
                    <a:prstClr val="ltGray"/>
                  </a:solidFill>
                </a:ln>
              </p:spPr>
            </p:pic>
          </p:grpSp>
        </mc:Fallback>
      </mc:AlternateContent>
      <p:sp>
        <p:nvSpPr>
          <p:cNvPr id="7" name="TextBox 6">
            <a:extLst>
              <a:ext uri="{FF2B5EF4-FFF2-40B4-BE49-F238E27FC236}">
                <a16:creationId xmlns:a16="http://schemas.microsoft.com/office/drawing/2014/main" id="{8A64C0D8-FF5F-0099-6001-97D57A82F582}"/>
              </a:ext>
            </a:extLst>
          </p:cNvPr>
          <p:cNvSpPr txBox="1"/>
          <p:nvPr/>
        </p:nvSpPr>
        <p:spPr>
          <a:xfrm>
            <a:off x="584200" y="1128045"/>
            <a:ext cx="8913264" cy="677108"/>
          </a:xfrm>
          <a:prstGeom prst="rect">
            <a:avLst/>
          </a:prstGeom>
          <a:noFill/>
        </p:spPr>
        <p:txBody>
          <a:bodyPr wrap="square" lIns="0" tIns="0" rIns="0" bIns="0" rtlCol="0">
            <a:spAutoFit/>
          </a:bodyPr>
          <a:lstStyle/>
          <a:p>
            <a:r>
              <a:rPr lang="en-US" sz="2400" dirty="0">
                <a:ea typeface="Batang"/>
              </a:rPr>
              <a:t>By the end of this module, you will be able to:</a:t>
            </a:r>
            <a:endParaRPr lang="en-US" sz="2400" dirty="0"/>
          </a:p>
          <a:p>
            <a:pPr algn="l"/>
            <a:endParaRPr lang="en-US" sz="2000" dirty="0"/>
          </a:p>
        </p:txBody>
      </p:sp>
    </p:spTree>
    <p:extLst>
      <p:ext uri="{BB962C8B-B14F-4D97-AF65-F5344CB8AC3E}">
        <p14:creationId xmlns:p14="http://schemas.microsoft.com/office/powerpoint/2010/main" val="589595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Familiarize with the training structure and learning objectives </a:t>
            </a:r>
          </a:p>
        </p:txBody>
      </p:sp>
    </p:spTree>
    <p:extLst>
      <p:ext uri="{BB962C8B-B14F-4D97-AF65-F5344CB8AC3E}">
        <p14:creationId xmlns:p14="http://schemas.microsoft.com/office/powerpoint/2010/main" val="21465819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216AE-094E-5192-B5BF-0AAE0CA9B25D}"/>
              </a:ext>
            </a:extLst>
          </p:cNvPr>
          <p:cNvSpPr>
            <a:spLocks noGrp="1"/>
          </p:cNvSpPr>
          <p:nvPr>
            <p:ph type="title"/>
          </p:nvPr>
        </p:nvSpPr>
        <p:spPr/>
        <p:txBody>
          <a:bodyPr/>
          <a:lstStyle/>
          <a:p>
            <a:r>
              <a:rPr lang="en-US" dirty="0"/>
              <a:t>Training prerequisites</a:t>
            </a:r>
          </a:p>
        </p:txBody>
      </p:sp>
      <p:sp>
        <p:nvSpPr>
          <p:cNvPr id="3" name="Content Placeholder 2">
            <a:extLst>
              <a:ext uri="{FF2B5EF4-FFF2-40B4-BE49-F238E27FC236}">
                <a16:creationId xmlns:a16="http://schemas.microsoft.com/office/drawing/2014/main" id="{9AD5EB7F-81C9-A0BF-4CED-C5009CF8B9A8}"/>
              </a:ext>
            </a:extLst>
          </p:cNvPr>
          <p:cNvSpPr>
            <a:spLocks noGrp="1"/>
          </p:cNvSpPr>
          <p:nvPr>
            <p:ph idx="1"/>
          </p:nvPr>
        </p:nvSpPr>
        <p:spPr>
          <a:xfrm>
            <a:off x="684176" y="1293898"/>
            <a:ext cx="11018520" cy="1895904"/>
          </a:xfrm>
        </p:spPr>
        <p:txBody>
          <a:bodyPr/>
          <a:lstStyle/>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Good understanding of networking technologies and their implementation on the Windows operating system platform</a:t>
            </a:r>
          </a:p>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Experience in implementing Azure Stack HCI</a:t>
            </a:r>
          </a:p>
          <a:p>
            <a:endParaRPr lang="en-US" dirty="0"/>
          </a:p>
        </p:txBody>
      </p:sp>
    </p:spTree>
    <p:extLst>
      <p:ext uri="{BB962C8B-B14F-4D97-AF65-F5344CB8AC3E}">
        <p14:creationId xmlns:p14="http://schemas.microsoft.com/office/powerpoint/2010/main" val="1828342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216AE-094E-5192-B5BF-0AAE0CA9B25D}"/>
              </a:ext>
            </a:extLst>
          </p:cNvPr>
          <p:cNvSpPr>
            <a:spLocks noGrp="1"/>
          </p:cNvSpPr>
          <p:nvPr>
            <p:ph type="title"/>
          </p:nvPr>
        </p:nvSpPr>
        <p:spPr/>
        <p:txBody>
          <a:bodyPr/>
          <a:lstStyle/>
          <a:p>
            <a:r>
              <a:rPr lang="en-US" dirty="0"/>
              <a:t>Training modules</a:t>
            </a:r>
          </a:p>
        </p:txBody>
      </p:sp>
      <p:sp>
        <p:nvSpPr>
          <p:cNvPr id="3" name="Content Placeholder 2">
            <a:extLst>
              <a:ext uri="{FF2B5EF4-FFF2-40B4-BE49-F238E27FC236}">
                <a16:creationId xmlns:a16="http://schemas.microsoft.com/office/drawing/2014/main" id="{9AD5EB7F-81C9-A0BF-4CED-C5009CF8B9A8}"/>
              </a:ext>
            </a:extLst>
          </p:cNvPr>
          <p:cNvSpPr>
            <a:spLocks noGrp="1"/>
          </p:cNvSpPr>
          <p:nvPr>
            <p:ph idx="1"/>
          </p:nvPr>
        </p:nvSpPr>
        <p:spPr>
          <a:xfrm>
            <a:off x="684176" y="1293899"/>
            <a:ext cx="11018520" cy="5847755"/>
          </a:xfrm>
        </p:spPr>
        <p:txBody>
          <a:bodyPr/>
          <a:lstStyle/>
          <a:p>
            <a:pPr marL="171450" lvl="0" indent="-171450">
              <a:buFont typeface="Arial" panose="020B0604020202020204" pitchFamily="34" charset="0"/>
              <a:buChar char="•"/>
            </a:pPr>
            <a:r>
              <a:rPr lang="en-US" sz="2000" b="1" dirty="0"/>
              <a:t>Module 1: Network Controller</a:t>
            </a:r>
          </a:p>
          <a:p>
            <a:pPr marL="628650" lvl="1" indent="-171450">
              <a:buFont typeface="Arial" panose="020B0604020202020204" pitchFamily="34" charset="0"/>
              <a:buChar char="•"/>
            </a:pPr>
            <a:r>
              <a:rPr lang="en-US" dirty="0"/>
              <a:t>Core services delivered by Network Controller</a:t>
            </a:r>
          </a:p>
          <a:p>
            <a:pPr marL="628650" lvl="1" indent="-171450">
              <a:buFont typeface="Arial" panose="020B0604020202020204" pitchFamily="34" charset="0"/>
              <a:buChar char="•"/>
            </a:pPr>
            <a:r>
              <a:rPr lang="en-US" dirty="0"/>
              <a:t>Architecture overview of components that comprise Network Controller</a:t>
            </a:r>
          </a:p>
          <a:p>
            <a:pPr marL="171450" indent="-171450">
              <a:buFont typeface="Arial" panose="020B0604020202020204" pitchFamily="34" charset="0"/>
              <a:buChar char="•"/>
            </a:pPr>
            <a:r>
              <a:rPr lang="en-US" sz="2000" b="1" dirty="0"/>
              <a:t>Module 2: Hyper-V Virtual Network and VFP</a:t>
            </a:r>
          </a:p>
          <a:p>
            <a:pPr marL="628650" lvl="1" indent="-171450">
              <a:buFont typeface="Arial" panose="020B0604020202020204" pitchFamily="34" charset="0"/>
              <a:buChar char="•"/>
            </a:pPr>
            <a:r>
              <a:rPr lang="en-US" dirty="0"/>
              <a:t>Related to VXLAN/NVGRE encapsulation technologies</a:t>
            </a:r>
          </a:p>
          <a:p>
            <a:pPr marL="628650" lvl="1" indent="-171450">
              <a:buFont typeface="Arial" panose="020B0604020202020204" pitchFamily="34" charset="0"/>
              <a:buChar char="•"/>
            </a:pPr>
            <a:r>
              <a:rPr lang="en-US" dirty="0"/>
              <a:t>In depth review of Virtual Filtering Platform (VFP) and how it works</a:t>
            </a:r>
          </a:p>
          <a:p>
            <a:pPr marL="171450" lvl="0" indent="-171450">
              <a:buFont typeface="Arial" panose="020B0604020202020204" pitchFamily="34" charset="0"/>
              <a:buChar char="•"/>
            </a:pPr>
            <a:r>
              <a:rPr lang="en-US" sz="2000" b="1" dirty="0"/>
              <a:t>Module 3: Virtual Networks</a:t>
            </a:r>
          </a:p>
          <a:p>
            <a:pPr marL="628650" lvl="1" indent="-171450">
              <a:buFont typeface="Arial" panose="020B0604020202020204" pitchFamily="34" charset="0"/>
              <a:buChar char="•"/>
            </a:pPr>
            <a:r>
              <a:rPr lang="en-US" dirty="0"/>
              <a:t>Services that enable tenant virtual networks</a:t>
            </a:r>
          </a:p>
          <a:p>
            <a:pPr marL="628650" lvl="1" indent="-171450">
              <a:buFont typeface="Arial" panose="020B0604020202020204" pitchFamily="34" charset="0"/>
              <a:buChar char="•"/>
            </a:pPr>
            <a:r>
              <a:rPr lang="en-US" dirty="0"/>
              <a:t>Related services provided for Virtual Networks such as </a:t>
            </a:r>
            <a:r>
              <a:rPr lang="en-US" dirty="0" err="1"/>
              <a:t>iDNS</a:t>
            </a:r>
            <a:r>
              <a:rPr lang="en-US" dirty="0"/>
              <a:t> and VNET Peering</a:t>
            </a:r>
          </a:p>
          <a:p>
            <a:pPr marL="171450" lvl="0" indent="-171450">
              <a:buFont typeface="Arial" panose="020B0604020202020204" pitchFamily="34" charset="0"/>
              <a:buChar char="•"/>
            </a:pPr>
            <a:r>
              <a:rPr lang="en-US" sz="2000" b="1" dirty="0"/>
              <a:t>Module 4: Datacenter Firewall</a:t>
            </a:r>
          </a:p>
          <a:p>
            <a:pPr marL="628650" lvl="1" indent="-171450">
              <a:buFont typeface="Arial" panose="020B0604020202020204" pitchFamily="34" charset="0"/>
              <a:buChar char="•"/>
            </a:pPr>
            <a:r>
              <a:rPr lang="en-US" dirty="0"/>
              <a:t>Services related to firewalls provided by NSGs</a:t>
            </a:r>
          </a:p>
          <a:p>
            <a:pPr marL="171450" lvl="0" indent="-171450">
              <a:buFont typeface="Arial" panose="020B0604020202020204" pitchFamily="34" charset="0"/>
              <a:buChar char="•"/>
            </a:pPr>
            <a:r>
              <a:rPr lang="en-US" sz="2000" b="1" dirty="0"/>
              <a:t>Module 5: Software Load Balancer</a:t>
            </a:r>
          </a:p>
          <a:p>
            <a:pPr marL="628650" lvl="1" indent="-171450">
              <a:buFont typeface="Arial" panose="020B0604020202020204" pitchFamily="34" charset="0"/>
              <a:buChar char="•"/>
            </a:pPr>
            <a:r>
              <a:rPr lang="en-US" dirty="0"/>
              <a:t>Core services and components enabling load balancing and NAT capabilities</a:t>
            </a:r>
          </a:p>
          <a:p>
            <a:pPr marL="171450" lvl="0" indent="-171450">
              <a:buFont typeface="Arial" panose="020B0604020202020204" pitchFamily="34" charset="0"/>
              <a:buChar char="•"/>
            </a:pPr>
            <a:r>
              <a:rPr lang="en-US" sz="2000" b="1" dirty="0"/>
              <a:t>Module 6: Gateways</a:t>
            </a:r>
          </a:p>
          <a:p>
            <a:pPr marL="628650" lvl="1" indent="-171450">
              <a:buFont typeface="Arial" panose="020B0604020202020204" pitchFamily="34" charset="0"/>
              <a:buChar char="•"/>
            </a:pPr>
            <a:r>
              <a:rPr lang="en-US" dirty="0"/>
              <a:t>Core services and components enabling S2S and L3 tunnels</a:t>
            </a:r>
            <a:endParaRPr lang="en-US" sz="2000" dirty="0"/>
          </a:p>
          <a:p>
            <a:endParaRPr lang="en-US" sz="2000" dirty="0"/>
          </a:p>
        </p:txBody>
      </p:sp>
    </p:spTree>
    <p:extLst>
      <p:ext uri="{BB962C8B-B14F-4D97-AF65-F5344CB8AC3E}">
        <p14:creationId xmlns:p14="http://schemas.microsoft.com/office/powerpoint/2010/main" val="1813870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Describe SDN and its components</a:t>
            </a:r>
          </a:p>
        </p:txBody>
      </p:sp>
    </p:spTree>
    <p:extLst>
      <p:ext uri="{BB962C8B-B14F-4D97-AF65-F5344CB8AC3E}">
        <p14:creationId xmlns:p14="http://schemas.microsoft.com/office/powerpoint/2010/main" val="15067816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216AE-094E-5192-B5BF-0AAE0CA9B25D}"/>
              </a:ext>
            </a:extLst>
          </p:cNvPr>
          <p:cNvSpPr>
            <a:spLocks noGrp="1"/>
          </p:cNvSpPr>
          <p:nvPr>
            <p:ph type="title"/>
          </p:nvPr>
        </p:nvSpPr>
        <p:spPr/>
        <p:txBody>
          <a:bodyPr/>
          <a:lstStyle/>
          <a:p>
            <a:r>
              <a:rPr lang="en-US" dirty="0"/>
              <a:t>What is SDN?</a:t>
            </a:r>
          </a:p>
        </p:txBody>
      </p:sp>
      <p:sp>
        <p:nvSpPr>
          <p:cNvPr id="3" name="Content Placeholder 2">
            <a:extLst>
              <a:ext uri="{FF2B5EF4-FFF2-40B4-BE49-F238E27FC236}">
                <a16:creationId xmlns:a16="http://schemas.microsoft.com/office/drawing/2014/main" id="{9AD5EB7F-81C9-A0BF-4CED-C5009CF8B9A8}"/>
              </a:ext>
            </a:extLst>
          </p:cNvPr>
          <p:cNvSpPr>
            <a:spLocks noGrp="1"/>
          </p:cNvSpPr>
          <p:nvPr>
            <p:ph idx="1"/>
          </p:nvPr>
        </p:nvSpPr>
        <p:spPr/>
        <p:txBody>
          <a:bodyPr/>
          <a:lstStyle/>
          <a:p>
            <a:r>
              <a:rPr lang="en-US" dirty="0"/>
              <a:t>Provides a way to centrally configure and manage networks and network services</a:t>
            </a:r>
          </a:p>
          <a:p>
            <a:r>
              <a:rPr lang="en-US" dirty="0"/>
              <a:t>Dynamically create, secure and connect your network</a:t>
            </a:r>
          </a:p>
          <a:p>
            <a:r>
              <a:rPr lang="en-US" dirty="0"/>
              <a:t>Virtual network elements such as Hyper-V Virtual Switch, Hyper-V Network Virtualization and Software Load Balancer are integral elements</a:t>
            </a:r>
          </a:p>
          <a:p>
            <a:r>
              <a:rPr lang="en-US" dirty="0"/>
              <a:t>Three major components make up the Windows SDN fabric:</a:t>
            </a:r>
          </a:p>
          <a:p>
            <a:pPr marL="560070" lvl="1" indent="-285750">
              <a:buFont typeface="Arial" panose="020B0604020202020204" pitchFamily="34" charset="0"/>
              <a:buChar char="•"/>
            </a:pPr>
            <a:r>
              <a:rPr lang="en-US" dirty="0"/>
              <a:t>Network Controller</a:t>
            </a:r>
          </a:p>
          <a:p>
            <a:pPr marL="560070" lvl="1" indent="-285750">
              <a:buFont typeface="Arial" panose="020B0604020202020204" pitchFamily="34" charset="0"/>
              <a:buChar char="•"/>
            </a:pPr>
            <a:r>
              <a:rPr lang="en-US" dirty="0"/>
              <a:t>Software Load Balancer</a:t>
            </a:r>
          </a:p>
          <a:p>
            <a:pPr marL="560070" lvl="1" indent="-285750">
              <a:buFont typeface="Arial" panose="020B0604020202020204" pitchFamily="34" charset="0"/>
              <a:buChar char="•"/>
            </a:pPr>
            <a:r>
              <a:rPr lang="en-US" dirty="0"/>
              <a:t>Gateways</a:t>
            </a:r>
          </a:p>
        </p:txBody>
      </p:sp>
    </p:spTree>
    <p:extLst>
      <p:ext uri="{BB962C8B-B14F-4D97-AF65-F5344CB8AC3E}">
        <p14:creationId xmlns:p14="http://schemas.microsoft.com/office/powerpoint/2010/main" val="4027262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216AE-094E-5192-B5BF-0AAE0CA9B25D}"/>
              </a:ext>
            </a:extLst>
          </p:cNvPr>
          <p:cNvSpPr>
            <a:spLocks noGrp="1"/>
          </p:cNvSpPr>
          <p:nvPr>
            <p:ph type="title"/>
          </p:nvPr>
        </p:nvSpPr>
        <p:spPr/>
        <p:txBody>
          <a:bodyPr/>
          <a:lstStyle/>
          <a:p>
            <a:r>
              <a:rPr lang="en-US" dirty="0"/>
              <a:t>SDN in Azure Stack HCI</a:t>
            </a:r>
          </a:p>
        </p:txBody>
      </p:sp>
      <p:sp>
        <p:nvSpPr>
          <p:cNvPr id="7" name="Content Placeholder 6">
            <a:extLst>
              <a:ext uri="{FF2B5EF4-FFF2-40B4-BE49-F238E27FC236}">
                <a16:creationId xmlns:a16="http://schemas.microsoft.com/office/drawing/2014/main" id="{8030B5E4-AF59-CDDD-DAD2-ED3779EF8C4F}"/>
              </a:ext>
            </a:extLst>
          </p:cNvPr>
          <p:cNvSpPr>
            <a:spLocks noGrp="1"/>
          </p:cNvSpPr>
          <p:nvPr>
            <p:ph idx="1"/>
          </p:nvPr>
        </p:nvSpPr>
        <p:spPr>
          <a:xfrm>
            <a:off x="584200" y="1435503"/>
            <a:ext cx="11018520" cy="3877985"/>
          </a:xfrm>
        </p:spPr>
        <p:txBody>
          <a:bodyPr/>
          <a:lstStyle/>
          <a:p>
            <a:pPr marL="0" indent="0" algn="l">
              <a:buNone/>
            </a:pPr>
            <a:r>
              <a:rPr lang="en-US" b="0" i="0" dirty="0">
                <a:solidFill>
                  <a:srgbClr val="161616"/>
                </a:solidFill>
                <a:effectLst/>
                <a:highlight>
                  <a:srgbClr val="FFFFFF"/>
                </a:highlight>
                <a:latin typeface="Segoe UI" panose="020B0502040204020203" pitchFamily="34" charset="0"/>
              </a:rPr>
              <a:t>SDN in Azure Stack HCI helps address challenges associated with traditional network infrastructures by increasing agility, improving security, and optimizing efficiency. </a:t>
            </a:r>
          </a:p>
          <a:p>
            <a:pPr marL="0" indent="0" algn="l">
              <a:buNone/>
            </a:pPr>
            <a:endParaRPr lang="en-US" dirty="0">
              <a:solidFill>
                <a:srgbClr val="161616"/>
              </a:solidFill>
              <a:highlight>
                <a:srgbClr val="FFFFFF"/>
              </a:highlight>
              <a:latin typeface="Segoe UI" panose="020B0502040204020203" pitchFamily="34" charset="0"/>
            </a:endParaRPr>
          </a:p>
          <a:p>
            <a:pPr marL="0" indent="0" algn="l">
              <a:buNone/>
            </a:pPr>
            <a:r>
              <a:rPr lang="en-US" b="0" i="0" dirty="0">
                <a:solidFill>
                  <a:srgbClr val="161616"/>
                </a:solidFill>
                <a:effectLst/>
                <a:highlight>
                  <a:srgbClr val="FFFFFF"/>
                </a:highlight>
                <a:latin typeface="Segoe UI" panose="020B0502040204020203" pitchFamily="34" charset="0"/>
              </a:rPr>
              <a:t>It provides the following capabilities:</a:t>
            </a:r>
          </a:p>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Abstracting network services</a:t>
            </a:r>
          </a:p>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Centralizing network policies</a:t>
            </a:r>
          </a:p>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Centralizing network management</a:t>
            </a:r>
            <a:endParaRPr lang="en-US" dirty="0"/>
          </a:p>
        </p:txBody>
      </p:sp>
    </p:spTree>
    <p:extLst>
      <p:ext uri="{BB962C8B-B14F-4D97-AF65-F5344CB8AC3E}">
        <p14:creationId xmlns:p14="http://schemas.microsoft.com/office/powerpoint/2010/main" val="2004076240"/>
      </p:ext>
    </p:extLst>
  </p:cSld>
  <p:clrMapOvr>
    <a:masterClrMapping/>
  </p:clrMapOvr>
</p:sld>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template" id="{08DF1E30-4516-4CB1-AFA4-1D42D045DB0F}" vid="{433E47A9-593B-46B3-8E0C-881334A4D6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D80E0DA79612B4BADE3BF56A29FF079" ma:contentTypeVersion="19" ma:contentTypeDescription="Create a new document." ma:contentTypeScope="" ma:versionID="977148966412f1087966f2206dae8383">
  <xsd:schema xmlns:xsd="http://www.w3.org/2001/XMLSchema" xmlns:xs="http://www.w3.org/2001/XMLSchema" xmlns:p="http://schemas.microsoft.com/office/2006/metadata/properties" xmlns:ns1="http://schemas.microsoft.com/sharepoint/v3" xmlns:ns2="2f0e0e16-76c0-411d-b7e7-8ffdbf2eccb6" xmlns:ns3="716861d2-e593-42d0-b053-db774eb8a1c2" xmlns:ns4="230e9df3-be65-4c73-a93b-d1236ebd677e" targetNamespace="http://schemas.microsoft.com/office/2006/metadata/properties" ma:root="true" ma:fieldsID="340004b1eb83a7f56f44d1481677e8c4" ns1:_="" ns2:_="" ns3:_="" ns4:_="">
    <xsd:import namespace="http://schemas.microsoft.com/sharepoint/v3"/>
    <xsd:import namespace="2f0e0e16-76c0-411d-b7e7-8ffdbf2eccb6"/>
    <xsd:import namespace="716861d2-e593-42d0-b053-db774eb8a1c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0e0e16-76c0-411d-b7e7-8ffdbf2ecc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6861d2-e593-42d0-b053-db774eb8a1c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abc0d4d-4673-44ea-bc8e-df63064a1b8b}" ma:internalName="TaxCatchAll" ma:showField="CatchAllData" ma:web="716861d2-e593-42d0-b053-db774eb8a1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716861d2-e593-42d0-b053-db774eb8a1c2">
      <UserInfo>
        <DisplayName/>
        <AccountId xsi:nil="true"/>
        <AccountType/>
      </UserInfo>
    </SharedWithUsers>
    <lcf76f155ced4ddcb4097134ff3c332f xmlns="2f0e0e16-76c0-411d-b7e7-8ffdbf2eccb6">
      <Terms xmlns="http://schemas.microsoft.com/office/infopath/2007/PartnerControls"/>
    </lcf76f155ced4ddcb4097134ff3c332f>
    <TaxCatchAll xmlns="230e9df3-be65-4c73-a93b-d1236ebd677e" xsi:nil="true"/>
    <MediaLengthInSeconds xmlns="2f0e0e16-76c0-411d-b7e7-8ffdbf2eccb6" xsi:nil="true"/>
  </documentManagement>
</p:properties>
</file>

<file path=customXml/itemProps1.xml><?xml version="1.0" encoding="utf-8"?>
<ds:datastoreItem xmlns:ds="http://schemas.openxmlformats.org/officeDocument/2006/customXml" ds:itemID="{C61F47BB-6A7A-4D18-9BF7-121EB73AD854}">
  <ds:schemaRefs>
    <ds:schemaRef ds:uri="http://schemas.microsoft.com/sharepoint/v3/contenttype/forms"/>
  </ds:schemaRefs>
</ds:datastoreItem>
</file>

<file path=customXml/itemProps2.xml><?xml version="1.0" encoding="utf-8"?>
<ds:datastoreItem xmlns:ds="http://schemas.openxmlformats.org/officeDocument/2006/customXml" ds:itemID="{273A3ED4-7B7C-4407-8226-237FABF4D5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f0e0e16-76c0-411d-b7e7-8ffdbf2eccb6"/>
    <ds:schemaRef ds:uri="716861d2-e593-42d0-b053-db774eb8a1c2"/>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384699-3F4F-4876-8D82-4581680C2A12}">
  <ds:schemaRefs>
    <ds:schemaRef ds:uri="http://schemas.microsoft.com/office/2006/metadata/properties"/>
    <ds:schemaRef ds:uri="http://purl.org/dc/elements/1.1/"/>
    <ds:schemaRef ds:uri="http://schemas.microsoft.com/office/2006/documentManagement/types"/>
    <ds:schemaRef ds:uri="http://schemas.microsoft.com/office/infopath/2007/PartnerControls"/>
    <ds:schemaRef ds:uri="http://purl.org/dc/dcmitype/"/>
    <ds:schemaRef ds:uri="http://schemas.microsoft.com/sharepoint/v3"/>
    <ds:schemaRef ds:uri="716861d2-e593-42d0-b053-db774eb8a1c2"/>
    <ds:schemaRef ds:uri="http://www.w3.org/XML/1998/namespace"/>
    <ds:schemaRef ds:uri="230e9df3-be65-4c73-a93b-d1236ebd677e"/>
    <ds:schemaRef ds:uri="http://schemas.openxmlformats.org/package/2006/metadata/core-properties"/>
    <ds:schemaRef ds:uri="2f0e0e16-76c0-411d-b7e7-8ffdbf2eccb6"/>
    <ds:schemaRef ds:uri="http://purl.org/dc/te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template</Template>
  <TotalTime>1075</TotalTime>
  <Words>1574</Words>
  <Application>Microsoft Office PowerPoint</Application>
  <PresentationFormat>Widescreen</PresentationFormat>
  <Paragraphs>115</Paragraphs>
  <Slides>13</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Batang</vt:lpstr>
      <vt:lpstr>Aptos</vt:lpstr>
      <vt:lpstr>Arial</vt:lpstr>
      <vt:lpstr>Calibri</vt:lpstr>
      <vt:lpstr>Consolas</vt:lpstr>
      <vt:lpstr>Segoe Sans Text</vt:lpstr>
      <vt:lpstr>Segoe Sans Text Semibold</vt:lpstr>
      <vt:lpstr>Segoe UI</vt:lpstr>
      <vt:lpstr>Wingdings</vt:lpstr>
      <vt:lpstr>Azure 2023 Template</vt:lpstr>
      <vt:lpstr>Software Defined Networking (SDN) training</vt:lpstr>
      <vt:lpstr>Copyright and terms of use</vt:lpstr>
      <vt:lpstr>Learning objectives</vt:lpstr>
      <vt:lpstr>PowerPoint Presentation</vt:lpstr>
      <vt:lpstr>Training prerequisites</vt:lpstr>
      <vt:lpstr>Training modules</vt:lpstr>
      <vt:lpstr>PowerPoint Presentation</vt:lpstr>
      <vt:lpstr>What is SDN?</vt:lpstr>
      <vt:lpstr>SDN in Azure Stack HCI</vt:lpstr>
      <vt:lpstr>Network Controller overview</vt:lpstr>
      <vt:lpstr>Software load balancer overview</vt:lpstr>
      <vt:lpstr>Gateway overview</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Defined Networking</dc:title>
  <dc:creator>Adam Rudell</dc:creator>
  <cp:lastModifiedBy>Adam Rudell</cp:lastModifiedBy>
  <cp:revision>8</cp:revision>
  <dcterms:created xsi:type="dcterms:W3CDTF">2022-10-26T20:42:31Z</dcterms:created>
  <dcterms:modified xsi:type="dcterms:W3CDTF">2024-03-08T14:31:26Z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0x0101007D80E0DA79612B4BADE3BF56A29FF079</vt:lpwstr>
  </property>
  <property fmtid="{D5CDD505-2E9C-101B-9397-08002B2CF9AE}" pid="3" name="Order">
    <vt:r8>4001100</vt:r8>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y fmtid="{D5CDD505-2E9C-101B-9397-08002B2CF9AE}" pid="7" name="MediaServiceImageTags">
    <vt:lpwstr/>
  </property>
  <property fmtid="{D5CDD505-2E9C-101B-9397-08002B2CF9AE}" pid="8" name="xd_Signature">
    <vt:bool>false</vt:bool>
  </property>
  <property fmtid="{D5CDD505-2E9C-101B-9397-08002B2CF9AE}" pid="9" name="xd_ProgID">
    <vt:lpwstr/>
  </property>
  <property fmtid="{D5CDD505-2E9C-101B-9397-08002B2CF9AE}" pid="10" name="TemplateUrl">
    <vt:lpwstr/>
  </property>
</Properties>
</file>